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9" r:id="rId3"/>
    <p:sldId id="284" r:id="rId4"/>
    <p:sldId id="285" r:id="rId5"/>
    <p:sldId id="260" r:id="rId6"/>
    <p:sldId id="262" r:id="rId7"/>
    <p:sldId id="265" r:id="rId8"/>
    <p:sldId id="264" r:id="rId9"/>
    <p:sldId id="267" r:id="rId10"/>
    <p:sldId id="287" r:id="rId11"/>
    <p:sldId id="286" r:id="rId12"/>
    <p:sldId id="288" r:id="rId13"/>
    <p:sldId id="266" r:id="rId14"/>
    <p:sldId id="268" r:id="rId15"/>
    <p:sldId id="269" r:id="rId16"/>
    <p:sldId id="271" r:id="rId17"/>
    <p:sldId id="270" r:id="rId18"/>
    <p:sldId id="272" r:id="rId19"/>
    <p:sldId id="273" r:id="rId20"/>
    <p:sldId id="289" r:id="rId21"/>
    <p:sldId id="274" r:id="rId22"/>
    <p:sldId id="291" r:id="rId23"/>
    <p:sldId id="276" r:id="rId24"/>
    <p:sldId id="290" r:id="rId25"/>
    <p:sldId id="277" r:id="rId26"/>
    <p:sldId id="278" r:id="rId27"/>
    <p:sldId id="279" r:id="rId28"/>
    <p:sldId id="280" r:id="rId29"/>
    <p:sldId id="281" r:id="rId30"/>
    <p:sldId id="292" r:id="rId31"/>
    <p:sldId id="282"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AE615-3559-41AE-BF7B-24F42250822B}" type="datetimeFigureOut">
              <a:rPr lang="en-US" smtClean="0"/>
              <a:pPr/>
              <a:t>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3A65B4-F043-4C41-8769-0D1BAF9F56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EB302EF-4BB9-4936-B9FC-0BE38897ACDF}" type="datetime1">
              <a:rPr lang="en-US" smtClean="0"/>
              <a:pPr/>
              <a:t>2/8/2014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29FB9F-F7F9-443C-A733-79BC236EE2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956546-F929-4E34-8A88-40312DAF9693}" type="datetime1">
              <a:rPr lang="en-US" smtClean="0"/>
              <a:pPr/>
              <a:t>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9FB9F-F7F9-443C-A733-79BC236EE2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806516-F489-4356-AAB1-9D40B91CB4DC}" type="datetime1">
              <a:rPr lang="en-US" smtClean="0"/>
              <a:pPr/>
              <a:t>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9FB9F-F7F9-443C-A733-79BC236EE2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E47AA8-D6C4-41E2-816B-5199CB932035}" type="datetime1">
              <a:rPr lang="en-US" smtClean="0"/>
              <a:pPr/>
              <a:t>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9FB9F-F7F9-443C-A733-79BC236EE2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B38F5D-3F26-4939-8B33-A77E6CE707C0}" type="datetime1">
              <a:rPr lang="en-US" smtClean="0"/>
              <a:pPr/>
              <a:t>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9FB9F-F7F9-443C-A733-79BC236EE2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DC8343-7105-4258-B60C-596F03FB4F39}" type="datetime1">
              <a:rPr lang="en-US" smtClean="0"/>
              <a:pPr/>
              <a:t>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29FB9F-F7F9-443C-A733-79BC236EE2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4EFB06-DBE8-4425-B667-F2443C954353}" type="datetime1">
              <a:rPr lang="en-US" smtClean="0"/>
              <a:pPr/>
              <a:t>2/8/2014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29FB9F-F7F9-443C-A733-79BC236EE2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A39C42-2278-4881-9FDB-B8FF8DD189F2}" type="datetime1">
              <a:rPr lang="en-US" smtClean="0"/>
              <a:pPr/>
              <a:t>2/8/2014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29FB9F-F7F9-443C-A733-79BC236EE2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C2397D-0187-447C-B386-BDFFB2B71895}" type="datetime1">
              <a:rPr lang="en-US" smtClean="0"/>
              <a:pPr/>
              <a:t>2/8/2014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29FB9F-F7F9-443C-A733-79BC236EE2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02CB22-F854-4782-9A5F-3F2468659C20}" type="datetime1">
              <a:rPr lang="en-US" smtClean="0"/>
              <a:pPr/>
              <a:t>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29FB9F-F7F9-443C-A733-79BC236EE2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18BA04-F873-466F-AB6B-937C54990854}" type="datetime1">
              <a:rPr lang="en-US" smtClean="0"/>
              <a:pPr/>
              <a:t>2/8/2014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29FB9F-F7F9-443C-A733-79BC236EE2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E32E22-AC82-4407-B656-28D3333565F6}" type="datetime1">
              <a:rPr lang="en-US" smtClean="0"/>
              <a:pPr/>
              <a:t>2/8/2014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29FB9F-F7F9-443C-A733-79BC236EE2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WELL KNOWN TRADEMARKS IN KENYA </a:t>
            </a:r>
            <a:endParaRPr lang="en-US" dirty="0"/>
          </a:p>
        </p:txBody>
      </p:sp>
      <p:sp>
        <p:nvSpPr>
          <p:cNvPr id="3" name="Subtitle 2"/>
          <p:cNvSpPr>
            <a:spLocks noGrp="1"/>
          </p:cNvSpPr>
          <p:nvPr>
            <p:ph type="subTitle" idx="1"/>
          </p:nvPr>
        </p:nvSpPr>
        <p:spPr/>
        <p:txBody>
          <a:bodyPr/>
          <a:lstStyle/>
          <a:p>
            <a:r>
              <a:rPr lang="en-US" dirty="0" smtClean="0"/>
              <a:t>By Caroline W. Muchiri </a:t>
            </a:r>
            <a:endParaRPr lang="en-US" dirty="0"/>
          </a:p>
        </p:txBody>
      </p:sp>
      <p:sp>
        <p:nvSpPr>
          <p:cNvPr id="4" name="Date Placeholder 3"/>
          <p:cNvSpPr>
            <a:spLocks noGrp="1"/>
          </p:cNvSpPr>
          <p:nvPr>
            <p:ph type="dt" sz="half" idx="10"/>
          </p:nvPr>
        </p:nvSpPr>
        <p:spPr/>
        <p:txBody>
          <a:bodyPr/>
          <a:lstStyle/>
          <a:p>
            <a:fld id="{F3CD9627-2219-43CF-8CFF-BBAC2F22362C}" type="datetime1">
              <a:rPr lang="en-US" smtClean="0"/>
              <a:pPr/>
              <a:t>2/8/2014</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t>The obligation to protect well known marks was imposed on the member states of the WTO and Kenya in compliance had to amend its laws to comply; </a:t>
            </a:r>
          </a:p>
          <a:p>
            <a:pPr>
              <a:buNone/>
            </a:pPr>
            <a:endParaRPr lang="en-US" dirty="0" smtClean="0"/>
          </a:p>
          <a:p>
            <a:pPr algn="just">
              <a:buFont typeface="Wingdings" pitchFamily="2" charset="2"/>
              <a:buChar char="v"/>
            </a:pPr>
            <a:r>
              <a:rPr lang="en-US" dirty="0" smtClean="0"/>
              <a:t>Importantly, the insertion came immediately after section 15 which prohibits the registration of similar or identical marks to those one that is already on the register; </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LAW IN KENYA- AFTER 2002 TO DATE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t>Section </a:t>
            </a:r>
            <a:r>
              <a:rPr lang="en-US" dirty="0" err="1" smtClean="0"/>
              <a:t>15A</a:t>
            </a:r>
            <a:r>
              <a:rPr lang="en-US" dirty="0" smtClean="0"/>
              <a:t> defines a well known mark to mean </a:t>
            </a:r>
          </a:p>
          <a:p>
            <a:pPr algn="just">
              <a:buNone/>
            </a:pPr>
            <a:r>
              <a:rPr lang="en-US" dirty="0" smtClean="0"/>
              <a:t>	</a:t>
            </a:r>
            <a:r>
              <a:rPr lang="en-US" i="1" dirty="0" smtClean="0"/>
              <a:t>“A mark which is well known in Kenya as being the mark of a person who is either a national of a convention country, is domiciled there or has a real and effective industrial commercial establishment there.”</a:t>
            </a:r>
          </a:p>
          <a:p>
            <a:pPr algn="just">
              <a:buFont typeface="Wingdings" pitchFamily="2" charset="2"/>
              <a:buChar char="v"/>
            </a:pPr>
            <a:r>
              <a:rPr lang="en-US" dirty="0" smtClean="0"/>
              <a:t>Section </a:t>
            </a:r>
            <a:r>
              <a:rPr lang="en-US" dirty="0" err="1" smtClean="0"/>
              <a:t>15A</a:t>
            </a:r>
            <a:r>
              <a:rPr lang="en-US" dirty="0" smtClean="0"/>
              <a:t> (4) expressly prohibit the registration of a similar or identical mark to a well known trademark;</a:t>
            </a:r>
          </a:p>
          <a:p>
            <a:pPr>
              <a:buNone/>
            </a:pP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LAW IN KENYA-AFTER 2002 TO DATE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a:bodyPr>
          <a:lstStyle/>
          <a:p>
            <a:pPr algn="just">
              <a:buFont typeface="Wingdings" pitchFamily="2" charset="2"/>
              <a:buChar char="v"/>
            </a:pPr>
            <a:r>
              <a:rPr lang="en-US" dirty="0" smtClean="0"/>
              <a:t>Section </a:t>
            </a:r>
            <a:r>
              <a:rPr lang="en-US" dirty="0" err="1" smtClean="0"/>
              <a:t>15A</a:t>
            </a:r>
            <a:r>
              <a:rPr lang="en-US" dirty="0" smtClean="0"/>
              <a:t> (2) allows an owner of a well known mark to obtain injunction to restrain the use and registration of a similar mark subject to section </a:t>
            </a:r>
            <a:r>
              <a:rPr lang="en-US" dirty="0" err="1" smtClean="0"/>
              <a:t>38B</a:t>
            </a:r>
            <a:r>
              <a:rPr lang="en-US" dirty="0" smtClean="0"/>
              <a:t>;</a:t>
            </a:r>
          </a:p>
          <a:p>
            <a:pPr algn="just">
              <a:buFont typeface="Wingdings" pitchFamily="2" charset="2"/>
              <a:buChar char="v"/>
            </a:pPr>
            <a:r>
              <a:rPr lang="en-US" dirty="0" smtClean="0"/>
              <a:t>Under the Act there is no section </a:t>
            </a:r>
            <a:r>
              <a:rPr lang="en-US" dirty="0" err="1" smtClean="0"/>
              <a:t>38B</a:t>
            </a:r>
            <a:r>
              <a:rPr lang="en-US" dirty="0" smtClean="0"/>
              <a:t> and it can only be inferred that the Parliament meant section </a:t>
            </a:r>
            <a:r>
              <a:rPr lang="en-US" dirty="0" err="1" smtClean="0"/>
              <a:t>36B</a:t>
            </a:r>
            <a:r>
              <a:rPr lang="en-US" dirty="0" smtClean="0"/>
              <a:t> which is a statutory </a:t>
            </a:r>
            <a:r>
              <a:rPr lang="en-US" dirty="0" err="1" smtClean="0"/>
              <a:t>estoppel</a:t>
            </a:r>
            <a:r>
              <a:rPr lang="en-US" dirty="0" smtClean="0"/>
              <a:t> to claimant;</a:t>
            </a:r>
          </a:p>
          <a:p>
            <a:pPr algn="just">
              <a:buFont typeface="Wingdings" pitchFamily="2" charset="2"/>
              <a:buChar char="v"/>
            </a:pPr>
            <a:r>
              <a:rPr lang="en-US" dirty="0" smtClean="0"/>
              <a:t>Section </a:t>
            </a:r>
            <a:r>
              <a:rPr lang="en-US" dirty="0" err="1" smtClean="0"/>
              <a:t>36B</a:t>
            </a:r>
            <a:r>
              <a:rPr lang="en-US" dirty="0" smtClean="0"/>
              <a:t> disentitles an owner of a registered mark from relying on an earlier marks where he has acquiesced to the use of a similar mark for a period of five continuous years</a:t>
            </a:r>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LAW IN KENYA-AFTER 2002 TO DATE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t>The Trademarks Act and the Paris Convention  however lack a criteria to be used when determining whether a mark is a well known mark or not;</a:t>
            </a:r>
          </a:p>
          <a:p>
            <a:pPr algn="just">
              <a:buFont typeface="Wingdings" pitchFamily="2" charset="2"/>
              <a:buChar char="v"/>
            </a:pPr>
            <a:r>
              <a:rPr lang="en-US" dirty="0" smtClean="0"/>
              <a:t>In 1999, the General Assemblies of the Paris Union and </a:t>
            </a:r>
            <a:r>
              <a:rPr lang="en-US" dirty="0" err="1" smtClean="0"/>
              <a:t>WIPO</a:t>
            </a:r>
            <a:r>
              <a:rPr lang="en-US" dirty="0" smtClean="0"/>
              <a:t> adopted some Joint Recommendations concerning provisions on the protection of well-known marks which provides a guide as to the test to be administered to a mark before the well known status can be conferred;</a:t>
            </a:r>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a:bodyPr>
          <a:lstStyle/>
          <a:p>
            <a:r>
              <a:rPr lang="en-US" b="1" dirty="0" smtClean="0"/>
              <a:t>TESTS OF WELL KNOWN MARKS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recommendations are:-</a:t>
            </a:r>
          </a:p>
          <a:p>
            <a:pPr marL="971550" lvl="1" indent="-514350" algn="just">
              <a:buAutoNum type="alphaLcPeriod"/>
            </a:pPr>
            <a:r>
              <a:rPr lang="en-US" dirty="0" smtClean="0"/>
              <a:t>The degree of knowledge or recognition of the mark in the relevant sector of the public.</a:t>
            </a:r>
          </a:p>
          <a:p>
            <a:pPr marL="971550" lvl="1" indent="-514350" algn="just">
              <a:buFont typeface="Wingdings" pitchFamily="2" charset="2"/>
              <a:buChar char="Ø"/>
            </a:pPr>
            <a:r>
              <a:rPr lang="en-US" dirty="0" smtClean="0"/>
              <a:t>The members of the </a:t>
            </a:r>
            <a:r>
              <a:rPr lang="en-US" i="1" u="sng" dirty="0" smtClean="0"/>
              <a:t>‘relevant public’ </a:t>
            </a:r>
            <a:r>
              <a:rPr lang="en-US" dirty="0" smtClean="0"/>
              <a:t>must be able to identify or associate the mark with the proprietor.</a:t>
            </a:r>
          </a:p>
          <a:p>
            <a:pPr marL="971550" lvl="1" indent="-514350" algn="just">
              <a:buFont typeface="Wingdings" pitchFamily="2" charset="2"/>
              <a:buChar char="Ø"/>
            </a:pPr>
            <a:r>
              <a:rPr lang="en-US" dirty="0" smtClean="0"/>
              <a:t>They are deemed to have different levels of cognizance and therefore the degree of knowledge required varies from consumer to consumer;</a:t>
            </a:r>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dirty="0"/>
          </a:p>
        </p:txBody>
      </p:sp>
      <p:sp>
        <p:nvSpPr>
          <p:cNvPr id="2" name="Title 1"/>
          <p:cNvSpPr>
            <a:spLocks noGrp="1"/>
          </p:cNvSpPr>
          <p:nvPr>
            <p:ph type="title"/>
          </p:nvPr>
        </p:nvSpPr>
        <p:spPr/>
        <p:txBody>
          <a:bodyPr>
            <a:normAutofit fontScale="90000"/>
          </a:bodyPr>
          <a:lstStyle/>
          <a:p>
            <a:r>
              <a:rPr lang="en-US" b="1" dirty="0" smtClean="0"/>
              <a:t>THE JOINT RECOMMENDATIONS OF THE GENERAL ASSEMBLY</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1" indent="-342900" algn="just">
              <a:buFont typeface="Wingdings" pitchFamily="2" charset="2"/>
              <a:buChar char="Ø"/>
            </a:pPr>
            <a:r>
              <a:rPr lang="en-US" dirty="0" smtClean="0"/>
              <a:t>For instance, smokers, beer drinkers, car dealers are usually treated as consumers who are knowledgeable as opposed to a ‘</a:t>
            </a:r>
            <a:r>
              <a:rPr lang="en-US" i="1" dirty="0" smtClean="0"/>
              <a:t>Mama </a:t>
            </a:r>
            <a:r>
              <a:rPr lang="en-US" i="1" dirty="0" err="1" smtClean="0"/>
              <a:t>Mboga</a:t>
            </a:r>
            <a:r>
              <a:rPr lang="en-US" i="1" dirty="0" smtClean="0"/>
              <a:t>’. </a:t>
            </a:r>
            <a:r>
              <a:rPr lang="en-US" dirty="0" smtClean="0"/>
              <a:t>In the </a:t>
            </a:r>
            <a:r>
              <a:rPr lang="en-US" b="1" i="1" u="sng" dirty="0" smtClean="0"/>
              <a:t>British American Tobacco Kenya </a:t>
            </a:r>
            <a:r>
              <a:rPr lang="en-US" b="1" i="1" u="sng" dirty="0" err="1" smtClean="0"/>
              <a:t>vs</a:t>
            </a:r>
            <a:r>
              <a:rPr lang="en-US" b="1" i="1" u="sng" dirty="0" smtClean="0"/>
              <a:t> Cut Tobacco Kenya Limited </a:t>
            </a:r>
            <a:r>
              <a:rPr lang="en-US" b="1" u="sng" dirty="0" smtClean="0"/>
              <a:t>(2001) </a:t>
            </a:r>
            <a:r>
              <a:rPr lang="en-US" dirty="0" smtClean="0"/>
              <a:t>the judge stated as follows:- “None of the members of the bench was a smoker but we now understand that generally smokers stick to their own brand of cigarettes just the way beer drinkers stick to their own brand of beers. </a:t>
            </a:r>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917575" indent="-460375" algn="just">
              <a:buNone/>
            </a:pPr>
            <a:r>
              <a:rPr lang="en-US" dirty="0" smtClean="0"/>
              <a:t>b. The duration of any promotion of the mark in respect to the goods the mark applies, including advertising or publicity and presentation in fairs, exhibitions or goods and or services of which the mark applies; </a:t>
            </a:r>
          </a:p>
          <a:p>
            <a:pPr marL="1371600" indent="-457200" algn="just">
              <a:buFont typeface="Wingdings" pitchFamily="2" charset="2"/>
              <a:buChar char="Ø"/>
              <a:tabLst>
                <a:tab pos="398463" algn="l"/>
                <a:tab pos="574675" algn="l"/>
              </a:tabLst>
            </a:pPr>
            <a:r>
              <a:rPr lang="en-US" dirty="0" smtClean="0"/>
              <a:t>Publicity good or bad creates or increases the amount of goodwill associated with a mark;</a:t>
            </a:r>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914400" indent="-339725" algn="just">
              <a:buNone/>
            </a:pPr>
            <a:r>
              <a:rPr lang="en-US" dirty="0" smtClean="0"/>
              <a:t>c. The duration, extent and geographical area of use of the mark. </a:t>
            </a:r>
          </a:p>
          <a:p>
            <a:pPr marL="914400" indent="-339725" algn="just">
              <a:buFont typeface="Wingdings" pitchFamily="2" charset="2"/>
              <a:buChar char="Ø"/>
            </a:pPr>
            <a:r>
              <a:rPr lang="en-US" dirty="0" smtClean="0"/>
              <a:t>The longer the duration, the larger the extent and the bigger the geographical area of use of the mark, the higher the chances that the mark will be considered to be a well known mark;</a:t>
            </a:r>
          </a:p>
          <a:p>
            <a:pPr marL="914400" indent="-339725" algn="just">
              <a:buFont typeface="Wingdings" pitchFamily="2" charset="2"/>
              <a:buChar char="Ø"/>
            </a:pPr>
            <a:r>
              <a:rPr lang="en-US" dirty="0" smtClean="0"/>
              <a:t>It is assumed that such use is evident that the members of public have actual knowledge of the mark in question and can easily associate it with the proprietor </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914400" indent="-339725" algn="just">
              <a:buNone/>
            </a:pPr>
            <a:r>
              <a:rPr lang="en-US" dirty="0" smtClean="0"/>
              <a:t>d. The duration and geographical area of any registrations and or any applications for registration of the mark. </a:t>
            </a:r>
          </a:p>
          <a:p>
            <a:pPr marL="914400" indent="-339725" algn="just">
              <a:buFont typeface="Wingdings" pitchFamily="2" charset="2"/>
              <a:buChar char="Ø"/>
            </a:pPr>
            <a:r>
              <a:rPr lang="en-US" dirty="0" smtClean="0"/>
              <a:t>This serves to prove interest in protecting the mark as well as recognition that other competent authorities have recognized the mark as a mark in their jurisdiction;</a:t>
            </a:r>
          </a:p>
          <a:p>
            <a:pPr marL="914400" indent="-339725" algn="just">
              <a:buFont typeface="Wingdings" pitchFamily="2" charset="2"/>
              <a:buChar char="Ø"/>
            </a:pPr>
            <a:r>
              <a:rPr lang="en-US" dirty="0" smtClean="0"/>
              <a:t>The applicant must have registered the mark in its country of origin or where it has established business</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693738" indent="-354013" algn="just">
              <a:buNone/>
            </a:pPr>
            <a:r>
              <a:rPr lang="en-US" dirty="0" smtClean="0"/>
              <a:t>e. The record of successful enforcement of rights in the mark, in particular the extent to which the mark has been recognized as a well known mark by other competent authorities;</a:t>
            </a:r>
          </a:p>
          <a:p>
            <a:pPr marL="693738" indent="-354013" algn="just">
              <a:buFont typeface="Wingdings" pitchFamily="2" charset="2"/>
              <a:buChar char="Ø"/>
            </a:pPr>
            <a:r>
              <a:rPr lang="en-US" dirty="0" smtClean="0"/>
              <a:t>Although not a reason for refusal of protection of a well known mark, a record of successful enforcement of its rights is of very high persuasive value to an applicant;</a:t>
            </a:r>
          </a:p>
          <a:p>
            <a:pPr marL="693738" indent="-354013" algn="just">
              <a:buFont typeface="Wingdings" pitchFamily="2" charset="2"/>
              <a:buChar char="Ø"/>
            </a:pPr>
            <a:r>
              <a:rPr lang="en-US" dirty="0" smtClean="0"/>
              <a:t>If there are no records, the standards are usually higher as the applicant has to convince an authority why it has to be the first to confer such protection to him</a:t>
            </a:r>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90000"/>
              </a:lnSpc>
              <a:buFont typeface="Wingdings" pitchFamily="2" charset="2"/>
              <a:buChar char="v"/>
            </a:pPr>
            <a:r>
              <a:rPr lang="en-US" b="1" u="sng" dirty="0" smtClean="0"/>
              <a:t>Well Known Marks </a:t>
            </a:r>
            <a:r>
              <a:rPr lang="en-US" dirty="0" smtClean="0"/>
              <a:t>are those marks that are considered to have gained  reputation through their use in the market.</a:t>
            </a:r>
          </a:p>
          <a:p>
            <a:pPr algn="just">
              <a:lnSpc>
                <a:spcPct val="90000"/>
              </a:lnSpc>
              <a:buNone/>
            </a:pPr>
            <a:r>
              <a:rPr lang="en-US" dirty="0" smtClean="0"/>
              <a:t> </a:t>
            </a:r>
          </a:p>
          <a:p>
            <a:pPr algn="just">
              <a:lnSpc>
                <a:spcPct val="90000"/>
              </a:lnSpc>
              <a:buFont typeface="Wingdings" pitchFamily="2" charset="2"/>
              <a:buChar char="v"/>
            </a:pPr>
            <a:r>
              <a:rPr lang="en-US" dirty="0" smtClean="0"/>
              <a:t>As a result of this reputation, well known marks enjoy some level of protection </a:t>
            </a:r>
            <a:r>
              <a:rPr lang="en-US" b="1" u="sng" dirty="0" smtClean="0"/>
              <a:t>whether or not they are registered.</a:t>
            </a:r>
            <a:r>
              <a:rPr lang="en-US" dirty="0" smtClean="0"/>
              <a:t> </a:t>
            </a:r>
          </a:p>
          <a:p>
            <a:pPr algn="just">
              <a:lnSpc>
                <a:spcPct val="90000"/>
              </a:lnSpc>
              <a:buNone/>
            </a:pPr>
            <a:endParaRPr lang="en-US" dirty="0" smtClean="0"/>
          </a:p>
          <a:p>
            <a:pPr algn="just">
              <a:lnSpc>
                <a:spcPct val="90000"/>
              </a:lnSpc>
              <a:buFont typeface="Wingdings" pitchFamily="2" charset="2"/>
              <a:buChar char="v"/>
            </a:pPr>
            <a:r>
              <a:rPr lang="en-US" dirty="0" smtClean="0"/>
              <a:t>Some well known marks are usually accompanied by registration in the respective jurisdiction where protection is being sought;</a:t>
            </a:r>
          </a:p>
          <a:p>
            <a:pPr algn="just">
              <a:lnSpc>
                <a:spcPct val="90000"/>
              </a:lnSpc>
              <a:buFont typeface="Wingdings" pitchFamily="2" charset="2"/>
              <a:buChar char="v"/>
            </a:pPr>
            <a:endParaRPr lang="en-US" dirty="0" smtClean="0"/>
          </a:p>
          <a:p>
            <a:pPr algn="just">
              <a:lnSpc>
                <a:spcPct val="90000"/>
              </a:lnSpc>
              <a:buFont typeface="Wingdings" pitchFamily="2" charset="2"/>
              <a:buChar char="v"/>
            </a:pPr>
            <a:r>
              <a:rPr lang="en-US" dirty="0" smtClean="0"/>
              <a:t>The question of ‘</a:t>
            </a:r>
            <a:r>
              <a:rPr lang="en-US" dirty="0" err="1" smtClean="0"/>
              <a:t>wellknownness</a:t>
            </a:r>
            <a:r>
              <a:rPr lang="en-US" dirty="0" smtClean="0"/>
              <a:t>’ of a mark usually arises when there are disputes for instance upon registration of a similar mark by a third party or infringement. It does not arise when examining the mark as to its registrability. </a:t>
            </a:r>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Definition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693738" indent="-354013" algn="just">
              <a:buNone/>
            </a:pPr>
            <a:endParaRPr lang="en-US" dirty="0" smtClean="0"/>
          </a:p>
          <a:p>
            <a:pPr marL="693738" indent="-354013" algn="just">
              <a:buNone/>
            </a:pPr>
            <a:r>
              <a:rPr lang="en-US" dirty="0" smtClean="0"/>
              <a:t>f. The value associated with the mark;</a:t>
            </a:r>
          </a:p>
          <a:p>
            <a:pPr marL="693738" indent="-354013" algn="just">
              <a:buFont typeface="Wingdings" pitchFamily="2" charset="2"/>
              <a:buChar char="Ø"/>
            </a:pPr>
            <a:r>
              <a:rPr lang="en-US" dirty="0" smtClean="0"/>
              <a:t>This refers to the commercial value of the mark;</a:t>
            </a:r>
          </a:p>
          <a:p>
            <a:pPr marL="693738" indent="-354013" algn="just">
              <a:buFont typeface="Wingdings" pitchFamily="2" charset="2"/>
              <a:buChar char="Ø"/>
            </a:pPr>
            <a:r>
              <a:rPr lang="en-US" dirty="0" smtClean="0"/>
              <a:t>This can be proven by adducing records of previous sales of the product where this mark is used in various countries including where the applicant is seeking protection if any;</a:t>
            </a:r>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dirty="0" smtClean="0"/>
              <a:t>JOINT RECOMMENDATIONS OF THE GENERAL ASSEMBLY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rmAutofit lnSpcReduction="10000"/>
          </a:bodyPr>
          <a:lstStyle/>
          <a:p>
            <a:pPr algn="just">
              <a:buFont typeface="Wingdings" pitchFamily="2" charset="2"/>
              <a:buChar char="v"/>
            </a:pPr>
            <a:r>
              <a:rPr lang="en-US" dirty="0" smtClean="0"/>
              <a:t>The International Trademark Association (</a:t>
            </a:r>
            <a:r>
              <a:rPr lang="en-US" dirty="0" err="1" smtClean="0"/>
              <a:t>INTA</a:t>
            </a:r>
            <a:r>
              <a:rPr lang="en-US" dirty="0" smtClean="0"/>
              <a:t>), has also developed some guidelines on the test to be applied when determining whether or not a mark is well known; </a:t>
            </a:r>
          </a:p>
          <a:p>
            <a:pPr algn="just">
              <a:buFont typeface="Wingdings" pitchFamily="2" charset="2"/>
              <a:buChar char="v"/>
            </a:pPr>
            <a:r>
              <a:rPr lang="en-US" dirty="0" smtClean="0"/>
              <a:t>These guidelines are commonly referred to </a:t>
            </a:r>
            <a:r>
              <a:rPr lang="en-US" dirty="0" err="1" smtClean="0"/>
              <a:t>INTA’s</a:t>
            </a:r>
            <a:r>
              <a:rPr lang="en-US" dirty="0" smtClean="0"/>
              <a:t> Resolution of Well Known Marks;</a:t>
            </a:r>
          </a:p>
          <a:p>
            <a:pPr algn="just">
              <a:buFont typeface="Wingdings" pitchFamily="2" charset="2"/>
              <a:buChar char="v"/>
            </a:pPr>
            <a:r>
              <a:rPr lang="en-US" dirty="0" smtClean="0"/>
              <a:t>They fill in the gaps that were left by the recommendations of the General Assembly as they were developed by practitioners; </a:t>
            </a:r>
          </a:p>
          <a:p>
            <a:pPr algn="just"/>
            <a:endParaRPr lang="en-US" dirty="0" smtClean="0"/>
          </a:p>
          <a:p>
            <a:pPr algn="just"/>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t>
            </a:r>
            <a:r>
              <a:rPr lang="en-US" b="1" dirty="0" err="1" smtClean="0"/>
              <a:t>INTA’S</a:t>
            </a:r>
            <a:r>
              <a:rPr lang="en-US" b="1" dirty="0" smtClean="0"/>
              <a:t> RECOMMENDATIONS AND TEST </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v"/>
            </a:pPr>
            <a:r>
              <a:rPr lang="en-US" dirty="0" err="1" smtClean="0"/>
              <a:t>INTA</a:t>
            </a:r>
            <a:r>
              <a:rPr lang="en-US" dirty="0" smtClean="0"/>
              <a:t> endorses the following criteria for consideration before a mark can be said to be a well known mark:-</a:t>
            </a:r>
          </a:p>
          <a:p>
            <a:pPr marL="914400" indent="-339725" algn="just">
              <a:buAutoNum type="alphaLcPeriod"/>
            </a:pPr>
            <a:r>
              <a:rPr lang="en-US" dirty="0" smtClean="0"/>
              <a:t>The amount of local or worldwide recognition of the mark;</a:t>
            </a:r>
          </a:p>
          <a:p>
            <a:pPr marL="914400" indent="-339725" algn="just">
              <a:buAutoNum type="alphaLcPeriod"/>
            </a:pPr>
            <a:r>
              <a:rPr lang="en-US" dirty="0" smtClean="0"/>
              <a:t>The degree of inherent or acquired distinctiveness of the mark;</a:t>
            </a:r>
          </a:p>
          <a:p>
            <a:pPr marL="514350" indent="-514350" algn="just">
              <a:buAutoNum type="alphaLcPeriod"/>
            </a:pPr>
            <a:endParaRPr lang="en-US" dirty="0" smtClean="0"/>
          </a:p>
          <a:p>
            <a:pPr marL="514350" indent="-514350" algn="just">
              <a:buNone/>
            </a:pPr>
            <a:endParaRPr lang="en-US" dirty="0" smtClean="0"/>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b="1" dirty="0" err="1" smtClean="0"/>
              <a:t>INTA’S</a:t>
            </a:r>
            <a:r>
              <a:rPr lang="en-US" b="1" dirty="0" smtClean="0"/>
              <a:t> RECOMMENDATIONS AND TEST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973138" indent="-515938" algn="just">
              <a:buNone/>
            </a:pPr>
            <a:r>
              <a:rPr lang="en-US" dirty="0" smtClean="0"/>
              <a:t>c. The local or worldwide duration of use and advertising of the mark. This is of particular importance as some applicants may begin a fierce campaign shortly before or after filing an application seeking protection as a well known mark;</a:t>
            </a:r>
          </a:p>
          <a:p>
            <a:pPr marL="914400" indent="-515938" algn="just">
              <a:buNone/>
              <a:tabLst>
                <a:tab pos="855663" algn="l"/>
              </a:tabLst>
            </a:pPr>
            <a:r>
              <a:rPr lang="en-US" dirty="0" smtClean="0"/>
              <a:t>d. The local or worldwide commercial value attributed to the mark;</a:t>
            </a:r>
          </a:p>
          <a:p>
            <a:pPr marL="973138" indent="-574675" algn="just">
              <a:buNone/>
            </a:pPr>
            <a:r>
              <a:rPr lang="en-US" dirty="0" smtClean="0"/>
              <a:t>e. The local or geographical scope of use and advertising;</a:t>
            </a:r>
          </a:p>
          <a:p>
            <a:pPr>
              <a:buNone/>
            </a:pPr>
            <a:endParaRPr lang="en-US" dirty="0" smtClean="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b="1" dirty="0" err="1" smtClean="0"/>
              <a:t>INTA’S</a:t>
            </a:r>
            <a:r>
              <a:rPr lang="en-US" b="1" dirty="0" smtClean="0"/>
              <a:t> RECOMMENDATIONS AND TEST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f. The local or worldwide exclusivity of use and registration attained by the mark with specific regard to the presence or absence of identical or similar third party marks validly registered for or used on identical or similar goods or services;</a:t>
            </a:r>
          </a:p>
          <a:p>
            <a:pPr algn="just">
              <a:buNone/>
            </a:pPr>
            <a:r>
              <a:rPr lang="en-US" dirty="0" smtClean="0"/>
              <a:t>g. The local or worldwide quality image that the mark has acquired;</a:t>
            </a:r>
          </a:p>
          <a:p>
            <a:endParaRPr lang="en-US" dirty="0" smtClean="0"/>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b="1" dirty="0" err="1" smtClean="0"/>
              <a:t>INTA’S</a:t>
            </a:r>
            <a:r>
              <a:rPr lang="en-US" b="1" dirty="0" smtClean="0"/>
              <a:t> RECOMMENDATIONS AND TEST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t>The </a:t>
            </a:r>
            <a:r>
              <a:rPr lang="en-US" dirty="0" err="1" smtClean="0"/>
              <a:t>INTA’s</a:t>
            </a:r>
            <a:r>
              <a:rPr lang="en-US" dirty="0" smtClean="0"/>
              <a:t> resolutions introduce two main considerations to be had when determining whether or not a mark is well known or not. </a:t>
            </a:r>
          </a:p>
          <a:p>
            <a:pPr marL="796925" indent="-457200" algn="just">
              <a:buAutoNum type="alphaLcPeriod"/>
            </a:pPr>
            <a:r>
              <a:rPr lang="en-US" dirty="0" smtClean="0"/>
              <a:t>There is reference to ‘Local’ meaning that a mark can be claiming to be a well known mark locally as opposed to internationally. For instance “</a:t>
            </a:r>
            <a:r>
              <a:rPr lang="en-US" dirty="0" err="1" smtClean="0"/>
              <a:t>Kimbo</a:t>
            </a:r>
            <a:r>
              <a:rPr lang="en-US" dirty="0" smtClean="0"/>
              <a:t>” or “Treetops” could be considered to be a well-known mark in Kenya in 1990’s but the same could not be said internationally;</a:t>
            </a:r>
          </a:p>
          <a:p>
            <a:pPr marL="514350" indent="-514350">
              <a:buAutoNum type="alphaLcPeriod"/>
            </a:pP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a:bodyPr>
          <a:lstStyle/>
          <a:p>
            <a:r>
              <a:rPr lang="en-US" b="1" dirty="0" smtClean="0"/>
              <a:t>COMMENTARY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93738" indent="-412750" algn="just">
              <a:buNone/>
            </a:pPr>
            <a:r>
              <a:rPr lang="en-US" dirty="0" smtClean="0"/>
              <a:t>b. There is also reference to co-existence of marks. Where a mark has coexisted with another similar mark e.g. </a:t>
            </a:r>
            <a:r>
              <a:rPr lang="en-US" dirty="0" err="1" smtClean="0"/>
              <a:t>Panadol</a:t>
            </a:r>
            <a:r>
              <a:rPr lang="en-US" dirty="0" smtClean="0"/>
              <a:t> and </a:t>
            </a:r>
            <a:r>
              <a:rPr lang="en-US" dirty="0" err="1" smtClean="0"/>
              <a:t>Sonadol</a:t>
            </a:r>
            <a:r>
              <a:rPr lang="en-US" dirty="0" smtClean="0"/>
              <a:t> in Kenya, neither of the owners can claim to be entitled to protection of their mark as a well known mark in another jurisdiction as against one another or a third party incorporating a similar mark like ‘</a:t>
            </a:r>
            <a:r>
              <a:rPr lang="en-US" dirty="0" err="1" smtClean="0"/>
              <a:t>Betadol</a:t>
            </a:r>
            <a:r>
              <a:rPr lang="en-US" dirty="0" smtClean="0"/>
              <a:t>’ </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a:bodyPr>
          <a:lstStyle/>
          <a:p>
            <a:r>
              <a:rPr lang="en-US" b="1" dirty="0" smtClean="0"/>
              <a:t>COMMENTARY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85000" lnSpcReduction="20000"/>
          </a:bodyPr>
          <a:lstStyle/>
          <a:p>
            <a:pPr algn="just"/>
            <a:r>
              <a:rPr lang="en-US" dirty="0" smtClean="0"/>
              <a:t>The test of well known marks has been applied in Kenya in several matters including:-</a:t>
            </a:r>
          </a:p>
          <a:p>
            <a:pPr algn="just"/>
            <a:r>
              <a:rPr lang="en-US" b="1" u="sng" dirty="0" smtClean="0"/>
              <a:t>Unilever Plc Vs </a:t>
            </a:r>
            <a:r>
              <a:rPr lang="en-US" b="1" u="sng" dirty="0" err="1" smtClean="0"/>
              <a:t>Emami</a:t>
            </a:r>
            <a:r>
              <a:rPr lang="en-US" b="1" u="sng" dirty="0" smtClean="0"/>
              <a:t> Limited</a:t>
            </a:r>
            <a:r>
              <a:rPr lang="en-US" dirty="0" smtClean="0"/>
              <a:t> on Fair &amp; Lovely and Fair &amp; Handsome. In part of her decision and in ruling that Fair and Lovely was not a well known mark in Kenya  the registrar applied the above tests in the following manner:-</a:t>
            </a:r>
          </a:p>
          <a:p>
            <a:pPr algn="just">
              <a:buNone/>
            </a:pPr>
            <a:r>
              <a:rPr lang="en-US" dirty="0" smtClean="0"/>
              <a:t>	“</a:t>
            </a:r>
            <a:r>
              <a:rPr lang="en-US" i="1" dirty="0" smtClean="0"/>
              <a:t>There is no indication of whether the promotional advertising materials in Exhibit </a:t>
            </a:r>
            <a:r>
              <a:rPr lang="en-US" i="1" dirty="0" err="1" smtClean="0"/>
              <a:t>SB6</a:t>
            </a:r>
            <a:r>
              <a:rPr lang="en-US" i="1" dirty="0" smtClean="0"/>
              <a:t> were used in order to determine their reach. Similarly, although ‘</a:t>
            </a:r>
            <a:r>
              <a:rPr lang="en-US" i="1" dirty="0" err="1" smtClean="0"/>
              <a:t>SB7</a:t>
            </a:r>
            <a:r>
              <a:rPr lang="en-US" i="1" dirty="0" smtClean="0"/>
              <a:t>” shows that Unilever marks are registered in many countries worldwide this however does not serve to show that the mark is consequently well known in Kenya.</a:t>
            </a:r>
          </a:p>
          <a:p>
            <a:pPr algn="just">
              <a:buNone/>
            </a:pPr>
            <a:endParaRPr lang="en-US" dirty="0" smtClean="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Test in </a:t>
            </a:r>
            <a:r>
              <a:rPr lang="en-US" dirty="0" err="1" smtClean="0"/>
              <a:t>kenya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	</a:t>
            </a:r>
            <a:r>
              <a:rPr lang="en-US" i="1" dirty="0" smtClean="0"/>
              <a:t>I find that there is no evidence of the extent of geographical are of the use of the mark; the duration of any promotion of the mark in respect to the goods the mark applies, including advertising or publicity and the presentation, at fairs or exhibitions of goods which the mark applies has also not been adduced by the applicant. There is also no record of any successful enforcement of rights in the mark in particular the extent of which the mark was recognized as a well known mark by the competent authorities</a:t>
            </a:r>
            <a:r>
              <a:rPr lang="en-US" dirty="0" smtClean="0"/>
              <a:t>’. </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Test in Kenya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t>Protection of well known marks is one of the exceptions of territoriality of trademarks and is applied sparingly;</a:t>
            </a:r>
          </a:p>
          <a:p>
            <a:pPr algn="just">
              <a:buFont typeface="Wingdings" pitchFamily="2" charset="2"/>
              <a:buChar char="v"/>
            </a:pPr>
            <a:r>
              <a:rPr lang="en-US" dirty="0" smtClean="0"/>
              <a:t>Before a mark can be said to be well known, the test must be applied unless it (the mark) has been recognized as such by the same authority;</a:t>
            </a:r>
          </a:p>
          <a:p>
            <a:pPr algn="just">
              <a:buFont typeface="Wingdings" pitchFamily="2" charset="2"/>
              <a:buChar char="v"/>
            </a:pPr>
            <a:r>
              <a:rPr lang="en-US" dirty="0" smtClean="0"/>
              <a:t>The test of well known mark is usually strict so as to avoid abuse by proprietors of marks who have not sought protection of their marks through registration;</a:t>
            </a:r>
          </a:p>
          <a:p>
            <a:pPr algn="just">
              <a:buFont typeface="Wingdings" pitchFamily="2" charset="2"/>
              <a:buChar char="v"/>
            </a:pPr>
            <a:endParaRPr lang="en-US" dirty="0" smtClean="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Conclusion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t>The question of whether a mark is well known or not does not arise when the said mark is being examined for it’s </a:t>
            </a:r>
            <a:r>
              <a:rPr lang="en-US" dirty="0" err="1" smtClean="0"/>
              <a:t>registrability</a:t>
            </a:r>
            <a:r>
              <a:rPr lang="en-US" dirty="0" smtClean="0"/>
              <a:t>;</a:t>
            </a:r>
          </a:p>
          <a:p>
            <a:pPr algn="just">
              <a:buFont typeface="Wingdings" pitchFamily="2" charset="2"/>
              <a:buChar char="v"/>
            </a:pPr>
            <a:r>
              <a:rPr lang="en-US" dirty="0" smtClean="0"/>
              <a:t>This is usually a claim of protection of an unregistered mark put forth by an owner of a mark when opposing expunging the registration of a similar or identical mark or even in infringement proceedings;</a:t>
            </a:r>
          </a:p>
          <a:p>
            <a:pPr>
              <a:buFont typeface="Wingdings" pitchFamily="2" charset="2"/>
              <a:buChar char="v"/>
            </a:pP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Definition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pPr>
            <a:r>
              <a:rPr lang="en-US" dirty="0" smtClean="0"/>
              <a:t>It is also protection that is afforded to owners of a mark who have not registered marks in some jurisdictions by giving them a right to sue for infringement as opposed to suing for passing off;</a:t>
            </a:r>
          </a:p>
          <a:p>
            <a:pPr algn="just">
              <a:buFont typeface="Wingdings" pitchFamily="2" charset="2"/>
              <a:buChar char="v"/>
            </a:pPr>
            <a:r>
              <a:rPr lang="en-US" dirty="0" smtClean="0"/>
              <a:t>The right to sue for infringement is usually dependent on registration of a mark which is being infringed;</a:t>
            </a:r>
          </a:p>
          <a:p>
            <a:pPr algn="just">
              <a:buFont typeface="Wingdings" pitchFamily="2" charset="2"/>
              <a:buChar char="v"/>
            </a:pPr>
            <a:r>
              <a:rPr lang="en-US" dirty="0" smtClean="0"/>
              <a:t>The issue of well ‘</a:t>
            </a:r>
            <a:r>
              <a:rPr lang="en-US" dirty="0" err="1" smtClean="0"/>
              <a:t>knownness</a:t>
            </a:r>
            <a:r>
              <a:rPr lang="en-US" dirty="0" smtClean="0"/>
              <a:t>’ of a mark does not arise during its registration process but only where an owner needs to assert his rights as against another with a similar or identical mark;</a:t>
            </a:r>
          </a:p>
          <a:p>
            <a:pPr algn="just">
              <a:buFont typeface="Wingdings" pitchFamily="2" charset="2"/>
              <a:buChar char="v"/>
            </a:pPr>
            <a:r>
              <a:rPr lang="en-US" dirty="0" smtClean="0"/>
              <a:t>A mark even when it is considered well known, it is examined for </a:t>
            </a:r>
            <a:r>
              <a:rPr lang="en-US" dirty="0" err="1" smtClean="0"/>
              <a:t>registrability</a:t>
            </a:r>
            <a:r>
              <a:rPr lang="en-US" dirty="0" smtClean="0"/>
              <a:t> just as any ordinary mark;</a:t>
            </a:r>
          </a:p>
          <a:p>
            <a:pPr algn="just">
              <a:buNone/>
            </a:pP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v"/>
            </a:pPr>
            <a:r>
              <a:rPr lang="en-US" dirty="0" smtClean="0"/>
              <a:t>There are few marks that would qualify to be protected as well known. They would include </a:t>
            </a:r>
            <a:r>
              <a:rPr lang="en-US" b="1" dirty="0" smtClean="0"/>
              <a:t>Locally</a:t>
            </a:r>
            <a:r>
              <a:rPr lang="en-US" dirty="0" smtClean="0"/>
              <a:t>-</a:t>
            </a:r>
            <a:r>
              <a:rPr lang="en-US" dirty="0" err="1" smtClean="0"/>
              <a:t>Jogoo</a:t>
            </a:r>
            <a:r>
              <a:rPr lang="en-US" dirty="0" smtClean="0"/>
              <a:t> for maize flour, </a:t>
            </a:r>
            <a:r>
              <a:rPr lang="en-US" dirty="0" err="1" smtClean="0"/>
              <a:t>Safaricom</a:t>
            </a:r>
            <a:r>
              <a:rPr lang="en-US" dirty="0" smtClean="0"/>
              <a:t>; </a:t>
            </a:r>
            <a:r>
              <a:rPr lang="en-US" dirty="0" err="1" smtClean="0"/>
              <a:t>Mpesa</a:t>
            </a:r>
            <a:endParaRPr lang="en-US" dirty="0" smtClean="0"/>
          </a:p>
          <a:p>
            <a:pPr algn="just">
              <a:buNone/>
            </a:pPr>
            <a:r>
              <a:rPr lang="en-US" dirty="0" smtClean="0"/>
              <a:t>	</a:t>
            </a:r>
            <a:r>
              <a:rPr lang="en-US" b="1" dirty="0" smtClean="0"/>
              <a:t>Regionally</a:t>
            </a:r>
            <a:r>
              <a:rPr lang="en-US" dirty="0" smtClean="0"/>
              <a:t>-</a:t>
            </a:r>
            <a:r>
              <a:rPr lang="en-US" dirty="0" err="1" smtClean="0"/>
              <a:t>Nakumatt</a:t>
            </a:r>
            <a:r>
              <a:rPr lang="en-US" dirty="0" smtClean="0"/>
              <a:t> for retail services; KCB for banking services</a:t>
            </a:r>
          </a:p>
          <a:p>
            <a:pPr>
              <a:buNone/>
            </a:pPr>
            <a:r>
              <a:rPr lang="en-US" dirty="0" smtClean="0"/>
              <a:t>	</a:t>
            </a:r>
            <a:r>
              <a:rPr lang="en-US" b="1" dirty="0" smtClean="0"/>
              <a:t>Internationally</a:t>
            </a:r>
            <a:r>
              <a:rPr lang="en-US" dirty="0" smtClean="0"/>
              <a:t>-Coke of Coca Cola, </a:t>
            </a:r>
          </a:p>
          <a:p>
            <a:pPr algn="just">
              <a:buFont typeface="Wingdings" pitchFamily="2" charset="2"/>
              <a:buChar char="v"/>
              <a:tabLst>
                <a:tab pos="457200" algn="l"/>
              </a:tabLst>
            </a:pPr>
            <a:r>
              <a:rPr lang="en-US" dirty="0" smtClean="0"/>
              <a:t>	The list in the test must be exhausted. It is a question of fact and must it must be proven that a mark passes all or majority of the requirements</a:t>
            </a:r>
          </a:p>
          <a:p>
            <a:pPr algn="just"/>
            <a:endParaRPr lang="en-US" dirty="0" smtClean="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Questions</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Q &amp; 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v"/>
            </a:pPr>
            <a:r>
              <a:rPr lang="en-US" dirty="0" smtClean="0"/>
              <a:t>It can therefore be said that ‘</a:t>
            </a:r>
            <a:r>
              <a:rPr lang="en-US" dirty="0" err="1" smtClean="0"/>
              <a:t>wellknownness</a:t>
            </a:r>
            <a:r>
              <a:rPr lang="en-US" dirty="0" smtClean="0"/>
              <a:t>’ of a marks is a status conferred on an unregistered mark by a competent authority to afford it protection;</a:t>
            </a:r>
          </a:p>
          <a:p>
            <a:pPr algn="just">
              <a:buFont typeface="Wingdings" pitchFamily="2" charset="2"/>
              <a:buChar char="v"/>
            </a:pPr>
            <a:r>
              <a:rPr lang="en-US" dirty="0" smtClean="0"/>
              <a:t>It revolves around the law of passing off where a person is not allowed to ride on or cash in on the goodwill of another;</a:t>
            </a:r>
            <a:endParaRPr lang="en-US" dirty="0"/>
          </a:p>
        </p:txBody>
      </p:sp>
      <p:sp>
        <p:nvSpPr>
          <p:cNvPr id="4" name="Date Placeholder 3"/>
          <p:cNvSpPr>
            <a:spLocks noGrp="1"/>
          </p:cNvSpPr>
          <p:nvPr>
            <p:ph type="dt" sz="half" idx="10"/>
          </p:nvPr>
        </p:nvSpPr>
        <p:spPr>
          <a:xfrm>
            <a:off x="457200" y="6416675"/>
            <a:ext cx="2133600" cy="365125"/>
          </a:xfrm>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lstStyle/>
          <a:p>
            <a:r>
              <a:rPr lang="en-US" dirty="0" smtClean="0"/>
              <a:t>Definition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t>The law on well known trademarks is traced back to the </a:t>
            </a:r>
            <a:r>
              <a:rPr lang="en-US" b="1" dirty="0" smtClean="0"/>
              <a:t>Paris Convention on Protection of Industrial property</a:t>
            </a:r>
            <a:r>
              <a:rPr lang="en-US" dirty="0" smtClean="0"/>
              <a:t>; </a:t>
            </a:r>
          </a:p>
          <a:p>
            <a:pPr algn="just">
              <a:buFont typeface="Wingdings" pitchFamily="2" charset="2"/>
              <a:buChar char="v"/>
            </a:pPr>
            <a:r>
              <a:rPr lang="en-US" b="1" dirty="0" smtClean="0"/>
              <a:t>Article 6 </a:t>
            </a:r>
            <a:r>
              <a:rPr lang="en-US" b="1" i="1" dirty="0" err="1" smtClean="0"/>
              <a:t>bis</a:t>
            </a:r>
            <a:r>
              <a:rPr lang="en-US" b="1" dirty="0" smtClean="0"/>
              <a:t> </a:t>
            </a:r>
            <a:r>
              <a:rPr lang="en-US" dirty="0" smtClean="0"/>
              <a:t>provides for the protection of well known marks by obligating the countries of the Union to afford the highest level of protection to well known marks either on request of an interested party or through its own legislation.</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pPr algn="ctr"/>
            <a:r>
              <a:rPr lang="en-US" b="1" dirty="0" smtClean="0"/>
              <a:t>THE LAW ON WELL KNOWN TRADEMARKS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v"/>
            </a:pPr>
            <a:r>
              <a:rPr lang="en-US" dirty="0" smtClean="0"/>
              <a:t>The protection under article </a:t>
            </a:r>
            <a:r>
              <a:rPr lang="en-US" dirty="0" err="1" smtClean="0"/>
              <a:t>6</a:t>
            </a:r>
            <a:r>
              <a:rPr lang="en-US" i="1" dirty="0" err="1" smtClean="0"/>
              <a:t>bis</a:t>
            </a:r>
            <a:r>
              <a:rPr lang="en-US" dirty="0" smtClean="0"/>
              <a:t> is hinged on the following requirements:-</a:t>
            </a:r>
          </a:p>
          <a:p>
            <a:pPr lvl="1" algn="just"/>
            <a:r>
              <a:rPr lang="en-US" dirty="0" smtClean="0"/>
              <a:t>The mark must be considered by a competent authority of the country of registration or of use, to be a well known mark;</a:t>
            </a:r>
          </a:p>
          <a:p>
            <a:pPr lvl="1" algn="just"/>
            <a:r>
              <a:rPr lang="en-US" dirty="0" smtClean="0"/>
              <a:t>The interested party must be a person entitled to the benefits of the convention;</a:t>
            </a:r>
          </a:p>
          <a:p>
            <a:pPr lvl="1" algn="just"/>
            <a:r>
              <a:rPr lang="en-US" dirty="0" smtClean="0"/>
              <a:t>The mark must be used for similar goods.</a:t>
            </a:r>
          </a:p>
          <a:p>
            <a:pPr lvl="1" algn="just"/>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pPr algn="ctr"/>
            <a:r>
              <a:rPr lang="en-US" b="1" dirty="0" smtClean="0"/>
              <a:t>THE LAW ON WELL KNOWN TRADEMARKS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Font typeface="Wingdings" pitchFamily="2" charset="2"/>
              <a:buChar char="v"/>
            </a:pPr>
            <a:r>
              <a:rPr lang="en-US" dirty="0" smtClean="0"/>
              <a:t>Before 2002, Kenya did not have provisions on the protection of well known trademarks. The operative law was derived from TRIPS;</a:t>
            </a:r>
          </a:p>
          <a:p>
            <a:pPr algn="just">
              <a:buFont typeface="Wingdings" pitchFamily="2" charset="2"/>
              <a:buChar char="v"/>
            </a:pPr>
            <a:r>
              <a:rPr lang="en-US" b="1" i="1" dirty="0" smtClean="0"/>
              <a:t>In the matter of trademark applications number 43283—4 N’ ICE (word) in the name of Beta Health Care International Limited and the opposition thereto by </a:t>
            </a:r>
            <a:r>
              <a:rPr lang="en-US" b="1" i="1" dirty="0" err="1" smtClean="0"/>
              <a:t>Smithkline</a:t>
            </a:r>
            <a:r>
              <a:rPr lang="en-US" b="1" i="1" dirty="0" smtClean="0"/>
              <a:t> Beecham, (1998)</a:t>
            </a:r>
            <a:r>
              <a:rPr lang="en-US" b="1" dirty="0" smtClean="0"/>
              <a:t>, </a:t>
            </a:r>
            <a:r>
              <a:rPr lang="en-US" dirty="0" smtClean="0"/>
              <a:t>the registrar recognized that despite the absence of laws in Kenya protecting well known marks, the registrar had a duty to refuse the registration of marks that are reasonably well known and used in other countries. This is so, even when the interested party does not have a registered trademark. </a:t>
            </a:r>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a:bodyPr>
          <a:lstStyle/>
          <a:p>
            <a:r>
              <a:rPr lang="en-US" b="1" dirty="0" smtClean="0"/>
              <a:t>LAW IN KENYA-BEFORE 2002</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t>Based on this duty, the registrar refused to register a mark which was identical to that of the opponent and was covered the same goods even when the opponent had not registered it’s mark in Kenya;</a:t>
            </a:r>
          </a:p>
          <a:p>
            <a:pPr algn="just">
              <a:buFont typeface="Wingdings" pitchFamily="2" charset="2"/>
              <a:buChar char="v"/>
            </a:pPr>
            <a:r>
              <a:rPr lang="en-US" dirty="0" smtClean="0"/>
              <a:t>In the registrar’s opinion, the applicant ought to have known that about the opponent’s marks as they were in the same market;</a:t>
            </a:r>
          </a:p>
          <a:p>
            <a:pPr algn="just">
              <a:buFont typeface="Wingdings" pitchFamily="2" charset="2"/>
              <a:buChar char="v"/>
            </a:pPr>
            <a:r>
              <a:rPr lang="en-US" dirty="0" smtClean="0"/>
              <a:t>Protection afforded to well known marks prevents people from ‘lifting’ marks in other jurisdictions and seeking to register them where the owner has not registered them;</a:t>
            </a:r>
          </a:p>
          <a:p>
            <a:pPr algn="just"/>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a:bodyPr>
          <a:lstStyle/>
          <a:p>
            <a:r>
              <a:rPr lang="en-US" b="1" dirty="0" smtClean="0"/>
              <a:t>LAW IN KENYA-BEFORE 2002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dirty="0" smtClean="0"/>
          </a:p>
          <a:p>
            <a:pPr algn="just">
              <a:buFont typeface="Wingdings" pitchFamily="2" charset="2"/>
              <a:buChar char="v"/>
            </a:pPr>
            <a:r>
              <a:rPr lang="en-US" dirty="0" smtClean="0"/>
              <a:t>In 2002, the Parliament amended the Trademarks Act by inserting </a:t>
            </a:r>
            <a:r>
              <a:rPr lang="en-US" b="1" dirty="0" smtClean="0"/>
              <a:t>Section </a:t>
            </a:r>
            <a:r>
              <a:rPr lang="en-US" b="1" dirty="0" err="1" smtClean="0"/>
              <a:t>15A</a:t>
            </a:r>
            <a:r>
              <a:rPr lang="en-US" b="1" dirty="0" smtClean="0"/>
              <a:t> </a:t>
            </a:r>
            <a:r>
              <a:rPr lang="en-US" dirty="0" smtClean="0"/>
              <a:t>which expressly </a:t>
            </a:r>
            <a:r>
              <a:rPr lang="en-GB" dirty="0" smtClean="0"/>
              <a:t>recognises </a:t>
            </a:r>
            <a:r>
              <a:rPr lang="en-US" dirty="0" smtClean="0"/>
              <a:t>well known marks in Kenya;</a:t>
            </a:r>
          </a:p>
          <a:p>
            <a:pPr algn="just">
              <a:buFont typeface="Wingdings" pitchFamily="2" charset="2"/>
              <a:buChar char="v"/>
            </a:pPr>
            <a:r>
              <a:rPr lang="en-US" dirty="0" smtClean="0"/>
              <a:t>The section defines a well-known mark with reference to the </a:t>
            </a:r>
            <a:r>
              <a:rPr lang="en-US" b="1" dirty="0" smtClean="0"/>
              <a:t>Paris Convention </a:t>
            </a:r>
            <a:r>
              <a:rPr lang="en-US" dirty="0" smtClean="0"/>
              <a:t>and the </a:t>
            </a:r>
            <a:r>
              <a:rPr lang="en-US" b="1" dirty="0" smtClean="0"/>
              <a:t>WTO Agreement(TRIPS);</a:t>
            </a:r>
          </a:p>
          <a:p>
            <a:pPr algn="just">
              <a:buFont typeface="Wingdings" pitchFamily="2" charset="2"/>
              <a:buChar char="v"/>
            </a:pPr>
            <a:endParaRPr lang="en-US" dirty="0" smtClean="0"/>
          </a:p>
          <a:p>
            <a:endParaRPr lang="en-US" dirty="0"/>
          </a:p>
        </p:txBody>
      </p:sp>
      <p:sp>
        <p:nvSpPr>
          <p:cNvPr id="4" name="Date Placeholder 3"/>
          <p:cNvSpPr>
            <a:spLocks noGrp="1"/>
          </p:cNvSpPr>
          <p:nvPr>
            <p:ph type="dt" sz="half" idx="10"/>
          </p:nvPr>
        </p:nvSpPr>
        <p:spPr/>
        <p:txBody>
          <a:bodyPr/>
          <a:lstStyle/>
          <a:p>
            <a:fld id="{FEE47AA8-D6C4-41E2-816B-5199CB932035}" type="datetime1">
              <a:rPr lang="en-US" smtClean="0"/>
              <a:pPr/>
              <a:t>2/8/2014</a:t>
            </a:fld>
            <a:endParaRPr lang="en-US"/>
          </a:p>
        </p:txBody>
      </p:sp>
      <p:sp>
        <p:nvSpPr>
          <p:cNvPr id="2" name="Title 1"/>
          <p:cNvSpPr>
            <a:spLocks noGrp="1"/>
          </p:cNvSpPr>
          <p:nvPr>
            <p:ph type="title"/>
          </p:nvPr>
        </p:nvSpPr>
        <p:spPr/>
        <p:txBody>
          <a:bodyPr>
            <a:normAutofit fontScale="90000"/>
          </a:bodyPr>
          <a:lstStyle/>
          <a:p>
            <a:r>
              <a:rPr lang="en-US" b="1" dirty="0" smtClean="0"/>
              <a:t>LAW IN KENYA-AFTER 2002 TO DATE</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407</TotalTime>
  <Words>2138</Words>
  <Application>Microsoft Office PowerPoint</Application>
  <PresentationFormat>On-screen Show (4:3)</PresentationFormat>
  <Paragraphs>153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WELL KNOWN TRADEMARKS IN KENYA </vt:lpstr>
      <vt:lpstr>Definition </vt:lpstr>
      <vt:lpstr>Definition </vt:lpstr>
      <vt:lpstr>Definition</vt:lpstr>
      <vt:lpstr>THE LAW ON WELL KNOWN TRADEMARKS</vt:lpstr>
      <vt:lpstr>THE LAW ON WELL KNOWN TRADEMARKS</vt:lpstr>
      <vt:lpstr>LAW IN KENYA-BEFORE 2002</vt:lpstr>
      <vt:lpstr>LAW IN KENYA-BEFORE 2002 </vt:lpstr>
      <vt:lpstr>LAW IN KENYA-AFTER 2002 TO DATE</vt:lpstr>
      <vt:lpstr>LAW IN KENYA- AFTER 2002 TO DATE</vt:lpstr>
      <vt:lpstr>LAW IN KENYA-AFTER 2002 TO DATE</vt:lpstr>
      <vt:lpstr>LAW IN KENYA-AFTER 2002 TO DATE</vt:lpstr>
      <vt:lpstr>TESTS OF WELL KNOWN MARKS</vt:lpstr>
      <vt:lpstr>THE JOINT RECOMMENDATIONS OF THE GENERAL ASSEMBLY</vt:lpstr>
      <vt:lpstr>JOINT RECOMMENDATIONS OF THE GENERAL ASSEMBLY</vt:lpstr>
      <vt:lpstr>JOINT RECOMMENDATIONS OF THE GENERAL ASSEMBLY</vt:lpstr>
      <vt:lpstr>JOINT RECOMMENDATIONS OF THE GENERAL ASSEMBLY</vt:lpstr>
      <vt:lpstr>JOINT RECOMMENDATIONS OF THE GENERAL ASSEMBLY</vt:lpstr>
      <vt:lpstr>JOINT RECOMMENDATIONS OF THE GENERAL ASSEMBLY</vt:lpstr>
      <vt:lpstr>JOINT RECOMMENDATIONS OF THE GENERAL ASSEMBLY</vt:lpstr>
      <vt:lpstr>  INTA’S RECOMMENDATIONS AND TEST </vt:lpstr>
      <vt:lpstr>INTA’S RECOMMENDATIONS AND TEST </vt:lpstr>
      <vt:lpstr>INTA’S RECOMMENDATIONS AND TEST </vt:lpstr>
      <vt:lpstr>INTA’S RECOMMENDATIONS AND TEST </vt:lpstr>
      <vt:lpstr>COMMENTARY </vt:lpstr>
      <vt:lpstr>COMMENTARY</vt:lpstr>
      <vt:lpstr>Test in kenya</vt:lpstr>
      <vt:lpstr>Test in Kenya </vt:lpstr>
      <vt:lpstr>Conclusion </vt:lpstr>
      <vt:lpstr>Conclusion</vt:lpstr>
      <vt:lpstr>Conclusion</vt:lpstr>
      <vt:lpstr>Q &amp; A</vt:lpstr>
    </vt:vector>
  </TitlesOfParts>
  <Company>Simba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KNOWN TRADEMARKS IN KENYA</dc:title>
  <dc:creator>caroline</dc:creator>
  <cp:lastModifiedBy>Karoline</cp:lastModifiedBy>
  <cp:revision>60</cp:revision>
  <dcterms:created xsi:type="dcterms:W3CDTF">2014-02-05T12:35:34Z</dcterms:created>
  <dcterms:modified xsi:type="dcterms:W3CDTF">2014-02-08T09:22:09Z</dcterms:modified>
</cp:coreProperties>
</file>